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9" r:id="rId10"/>
    <p:sldId id="270" r:id="rId11"/>
    <p:sldId id="271" r:id="rId12"/>
    <p:sldId id="264" r:id="rId13"/>
    <p:sldId id="266" r:id="rId14"/>
    <p:sldId id="265" r:id="rId15"/>
    <p:sldId id="267"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12-12-7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12-12-7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12-12-7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12-12-7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001" y="2691881"/>
            <a:ext cx="6477000" cy="1914144"/>
          </a:xfrm>
        </p:spPr>
        <p:txBody>
          <a:bodyPr/>
          <a:lstStyle/>
          <a:p>
            <a:r>
              <a:rPr lang="en-US" sz="8800" dirty="0">
                <a:cs typeface="Times New Roman"/>
              </a:rPr>
              <a:t>B</a:t>
            </a:r>
            <a:r>
              <a:rPr lang="en-US" sz="8800" dirty="0" smtClean="0">
                <a:cs typeface="Times New Roman"/>
              </a:rPr>
              <a:t>elisarius</a:t>
            </a:r>
            <a:endParaRPr lang="en-US" sz="8800" dirty="0">
              <a:cs typeface="Times New Roman"/>
            </a:endParaRPr>
          </a:p>
        </p:txBody>
      </p:sp>
      <p:sp>
        <p:nvSpPr>
          <p:cNvPr id="3" name="Subtitle 2"/>
          <p:cNvSpPr>
            <a:spLocks noGrp="1"/>
          </p:cNvSpPr>
          <p:nvPr>
            <p:ph type="subTitle" idx="1"/>
          </p:nvPr>
        </p:nvSpPr>
        <p:spPr>
          <a:xfrm>
            <a:off x="1162001" y="5056632"/>
            <a:ext cx="7524799" cy="1174088"/>
          </a:xfrm>
        </p:spPr>
        <p:txBody>
          <a:bodyPr>
            <a:normAutofit/>
          </a:bodyPr>
          <a:lstStyle/>
          <a:p>
            <a:r>
              <a:rPr lang="en-US" sz="5400" dirty="0" smtClean="0">
                <a:cs typeface="Times New Roman"/>
              </a:rPr>
              <a:t>The Hero Behind </a:t>
            </a:r>
            <a:r>
              <a:rPr lang="en-US" sz="5400" dirty="0" smtClean="0">
                <a:cs typeface="Times New Roman"/>
              </a:rPr>
              <a:t>Justinian</a:t>
            </a:r>
          </a:p>
          <a:p>
            <a:endParaRPr lang="en-US" sz="4000" dirty="0">
              <a:solidFill>
                <a:srgbClr val="3366FF"/>
              </a:solidFill>
              <a:cs typeface="Times New Roman"/>
            </a:endParaRPr>
          </a:p>
          <a:p>
            <a:pPr algn="r"/>
            <a:r>
              <a:rPr lang="en-US" sz="4000" dirty="0" err="1" smtClean="0">
                <a:solidFill>
                  <a:srgbClr val="3366FF"/>
                </a:solidFill>
                <a:cs typeface="Times New Roman"/>
              </a:rPr>
              <a:t>Qianyu</a:t>
            </a:r>
            <a:r>
              <a:rPr lang="en-US" sz="4000" dirty="0" smtClean="0">
                <a:solidFill>
                  <a:srgbClr val="3366FF"/>
                </a:solidFill>
                <a:cs typeface="Times New Roman"/>
              </a:rPr>
              <a:t> Lin</a:t>
            </a:r>
            <a:endParaRPr lang="en-US" sz="4000" dirty="0">
              <a:solidFill>
                <a:srgbClr val="3366FF"/>
              </a:solidFill>
              <a:cs typeface="Times New Roman"/>
            </a:endParaRPr>
          </a:p>
        </p:txBody>
      </p:sp>
    </p:spTree>
    <p:extLst>
      <p:ext uri="{BB962C8B-B14F-4D97-AF65-F5344CB8AC3E}">
        <p14:creationId xmlns:p14="http://schemas.microsoft.com/office/powerpoint/2010/main" val="1570637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elisarius 1.jpg"/>
          <p:cNvPicPr>
            <a:picLocks noGrp="1" noChangeAspect="1"/>
          </p:cNvPicPr>
          <p:nvPr>
            <p:ph idx="1"/>
          </p:nvPr>
        </p:nvPicPr>
        <p:blipFill>
          <a:blip r:embed="rId2">
            <a:extLst>
              <a:ext uri="{28A0092B-C50C-407E-A947-70E740481C1C}">
                <a14:useLocalDpi xmlns:a14="http://schemas.microsoft.com/office/drawing/2010/main" val="0"/>
              </a:ext>
            </a:extLst>
          </a:blip>
          <a:srcRect t="8243" b="8243"/>
          <a:stretch>
            <a:fillRect/>
          </a:stretch>
        </p:blipFill>
        <p:spPr/>
      </p:pic>
    </p:spTree>
    <p:extLst>
      <p:ext uri="{BB962C8B-B14F-4D97-AF65-F5344CB8AC3E}">
        <p14:creationId xmlns:p14="http://schemas.microsoft.com/office/powerpoint/2010/main" val="1524733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thic war.jpg"/>
          <p:cNvPicPr>
            <a:picLocks noGrp="1" noChangeAspect="1"/>
          </p:cNvPicPr>
          <p:nvPr>
            <p:ph idx="1"/>
          </p:nvPr>
        </p:nvPicPr>
        <p:blipFill>
          <a:blip r:embed="rId2">
            <a:extLst>
              <a:ext uri="{28A0092B-C50C-407E-A947-70E740481C1C}">
                <a14:useLocalDpi xmlns:a14="http://schemas.microsoft.com/office/drawing/2010/main" val="0"/>
              </a:ext>
            </a:extLst>
          </a:blip>
          <a:srcRect t="5354" b="5354"/>
          <a:stretch>
            <a:fillRect/>
          </a:stretch>
        </p:blipFill>
        <p:spPr/>
      </p:pic>
    </p:spTree>
    <p:extLst>
      <p:ext uri="{BB962C8B-B14F-4D97-AF65-F5344CB8AC3E}">
        <p14:creationId xmlns:p14="http://schemas.microsoft.com/office/powerpoint/2010/main" val="4788109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Belisarius and Justinian</a:t>
            </a:r>
            <a:endParaRPr lang="en-US" dirty="0"/>
          </a:p>
        </p:txBody>
      </p:sp>
      <p:sp>
        <p:nvSpPr>
          <p:cNvPr id="3" name="Content Placeholder 2"/>
          <p:cNvSpPr>
            <a:spLocks noGrp="1"/>
          </p:cNvSpPr>
          <p:nvPr>
            <p:ph idx="1"/>
          </p:nvPr>
        </p:nvSpPr>
        <p:spPr/>
        <p:txBody>
          <a:bodyPr>
            <a:normAutofit/>
          </a:bodyPr>
          <a:lstStyle/>
          <a:p>
            <a:r>
              <a:rPr lang="en-US" dirty="0"/>
              <a:t>According to Procopius, the author of </a:t>
            </a:r>
            <a:r>
              <a:rPr lang="en-US" i="1" dirty="0"/>
              <a:t>History of the Wars</a:t>
            </a:r>
            <a:r>
              <a:rPr lang="en-US" dirty="0"/>
              <a:t> accounted, Justinian believed in his military talent and he was always made to be the leading figure of battles</a:t>
            </a:r>
            <a:r>
              <a:rPr lang="en-US" dirty="0" smtClean="0"/>
              <a:t>.</a:t>
            </a:r>
          </a:p>
          <a:p>
            <a:r>
              <a:rPr lang="en-US" dirty="0" smtClean="0"/>
              <a:t> He </a:t>
            </a:r>
            <a:r>
              <a:rPr lang="en-US" dirty="0"/>
              <a:t>was not only a close friend of Justinian’s but also the one he relied on for his plan of </a:t>
            </a:r>
            <a:r>
              <a:rPr lang="en-US" dirty="0" err="1"/>
              <a:t>reconquest</a:t>
            </a:r>
            <a:r>
              <a:rPr lang="en-US" dirty="0"/>
              <a:t>. </a:t>
            </a:r>
            <a:endParaRPr lang="en-US" dirty="0" smtClean="0"/>
          </a:p>
        </p:txBody>
      </p:sp>
    </p:spTree>
    <p:extLst>
      <p:ext uri="{BB962C8B-B14F-4D97-AF65-F5344CB8AC3E}">
        <p14:creationId xmlns:p14="http://schemas.microsoft.com/office/powerpoint/2010/main" val="2752967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stinian.jpg"/>
          <p:cNvPicPr>
            <a:picLocks noGrp="1" noChangeAspect="1"/>
          </p:cNvPicPr>
          <p:nvPr>
            <p:ph idx="1"/>
          </p:nvPr>
        </p:nvPicPr>
        <p:blipFill>
          <a:blip r:embed="rId2" cstate="print">
            <a:extLst>
              <a:ext uri="{28A0092B-C50C-407E-A947-70E740481C1C}">
                <a14:useLocalDpi xmlns:a14="http://schemas.microsoft.com/office/drawing/2010/main" val="0"/>
              </a:ext>
            </a:extLst>
          </a:blip>
          <a:srcRect t="7395" b="7395"/>
          <a:stretch>
            <a:fillRect/>
          </a:stretch>
        </p:blipFill>
        <p:spPr>
          <a:xfrm>
            <a:off x="914400" y="1013248"/>
            <a:ext cx="7313613" cy="4777952"/>
          </a:xfrm>
        </p:spPr>
      </p:pic>
    </p:spTree>
    <p:extLst>
      <p:ext uri="{BB962C8B-B14F-4D97-AF65-F5344CB8AC3E}">
        <p14:creationId xmlns:p14="http://schemas.microsoft.com/office/powerpoint/2010/main" val="2774667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However, Belisarius’s loyalty and ability couldn’t fully win the trust of the Emperor who had a “suspicious nature”(</a:t>
            </a:r>
            <a:r>
              <a:rPr lang="en-US" dirty="0" smtClean="0"/>
              <a:t>Procopius) </a:t>
            </a:r>
            <a:r>
              <a:rPr lang="en-US" dirty="0"/>
              <a:t>because Belisarius was too outstanding and too important to be favored but there was no doubt that every aspect of Justinian’s attitudes towards Belisarius showed how good this general was</a:t>
            </a:r>
            <a:r>
              <a:rPr lang="en-US" dirty="0" smtClean="0"/>
              <a:t>.</a:t>
            </a:r>
          </a:p>
          <a:p>
            <a:r>
              <a:rPr lang="en-US" dirty="0" smtClean="0"/>
              <a:t>In Ravenna in 539, The </a:t>
            </a:r>
            <a:r>
              <a:rPr lang="en-US" dirty="0"/>
              <a:t>Goths offered to let Belisarius be the emperor of the </a:t>
            </a:r>
            <a:r>
              <a:rPr lang="en-US" dirty="0" smtClean="0"/>
              <a:t>west. Belisarius used it as a tool to make them surrender but misunderstood by Justinian.</a:t>
            </a:r>
            <a:endParaRPr lang="zh-CN" altLang="en-US" dirty="0"/>
          </a:p>
          <a:p>
            <a:r>
              <a:rPr lang="en-US" dirty="0" smtClean="0"/>
              <a:t>He was placed in </a:t>
            </a:r>
            <a:r>
              <a:rPr lang="en-US" dirty="0"/>
              <a:t>I</a:t>
            </a:r>
            <a:r>
              <a:rPr lang="en-US" dirty="0" smtClean="0"/>
              <a:t>taly to fight in an inadequate resources in 548.</a:t>
            </a:r>
          </a:p>
          <a:p>
            <a:r>
              <a:rPr lang="en-US" dirty="0" smtClean="0"/>
              <a:t>In 559, Justinian regarded </a:t>
            </a:r>
            <a:r>
              <a:rPr lang="en-US" dirty="0"/>
              <a:t>Belisarius with suspicion; he was arrested on charges of conspiring to remove the emperor, and his property was confiscated. </a:t>
            </a:r>
            <a:r>
              <a:rPr lang="en-US" dirty="0" smtClean="0"/>
              <a:t>Gained back good name until 563, two years before his death.</a:t>
            </a:r>
            <a:endParaRPr lang="en-US" dirty="0"/>
          </a:p>
          <a:p>
            <a:pPr marL="0" indent="0">
              <a:buNone/>
            </a:pPr>
            <a:endParaRPr lang="en-US" dirty="0"/>
          </a:p>
        </p:txBody>
      </p:sp>
    </p:spTree>
    <p:extLst>
      <p:ext uri="{BB962C8B-B14F-4D97-AF65-F5344CB8AC3E}">
        <p14:creationId xmlns:p14="http://schemas.microsoft.com/office/powerpoint/2010/main" val="3531302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elisarius_and_the_Boy_1802.jpg"/>
          <p:cNvPicPr>
            <a:picLocks noGrp="1" noChangeAspect="1"/>
          </p:cNvPicPr>
          <p:nvPr>
            <p:ph idx="1"/>
          </p:nvPr>
        </p:nvPicPr>
        <p:blipFill>
          <a:blip r:embed="rId2">
            <a:extLst>
              <a:ext uri="{28A0092B-C50C-407E-A947-70E740481C1C}">
                <a14:useLocalDpi xmlns:a14="http://schemas.microsoft.com/office/drawing/2010/main" val="0"/>
              </a:ext>
            </a:extLst>
          </a:blip>
          <a:srcRect l="-78373" r="-78373"/>
          <a:stretch>
            <a:fillRect/>
          </a:stretch>
        </p:blipFill>
        <p:spPr>
          <a:xfrm>
            <a:off x="914400" y="1107818"/>
            <a:ext cx="7624953" cy="4941304"/>
          </a:xfrm>
        </p:spPr>
      </p:pic>
    </p:spTree>
    <p:extLst>
      <p:ext uri="{BB962C8B-B14F-4D97-AF65-F5344CB8AC3E}">
        <p14:creationId xmlns:p14="http://schemas.microsoft.com/office/powerpoint/2010/main" val="16697194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conclusion of Belisarius</a:t>
            </a:r>
            <a:endParaRPr lang="en-US" dirty="0"/>
          </a:p>
        </p:txBody>
      </p:sp>
      <p:sp>
        <p:nvSpPr>
          <p:cNvPr id="3" name="Content Placeholder 2"/>
          <p:cNvSpPr>
            <a:spLocks noGrp="1"/>
          </p:cNvSpPr>
          <p:nvPr>
            <p:ph idx="1"/>
          </p:nvPr>
        </p:nvSpPr>
        <p:spPr/>
        <p:txBody>
          <a:bodyPr>
            <a:normAutofit/>
          </a:bodyPr>
          <a:lstStyle/>
          <a:p>
            <a:r>
              <a:rPr lang="en-US" dirty="0"/>
              <a:t>The eighteenth century historian Edward Gibbon “placed the eastern roman empire general Belisarius above all the great commanders of antiquity.</a:t>
            </a:r>
            <a:r>
              <a:rPr lang="en-US" dirty="0" smtClean="0"/>
              <a:t>”</a:t>
            </a:r>
            <a:r>
              <a:rPr lang="zh-CN" altLang="en-US" dirty="0" smtClean="0"/>
              <a:t> </a:t>
            </a:r>
            <a:endParaRPr lang="en-US" altLang="zh-CN" dirty="0" smtClean="0"/>
          </a:p>
          <a:p>
            <a:r>
              <a:rPr lang="en-US" altLang="zh-CN" dirty="0" smtClean="0"/>
              <a:t>Highly thought of:</a:t>
            </a:r>
          </a:p>
          <a:p>
            <a:pPr marL="450850" lvl="1" indent="0">
              <a:buNone/>
            </a:pPr>
            <a:r>
              <a:rPr lang="en-US" dirty="0" smtClean="0"/>
              <a:t>the </a:t>
            </a:r>
            <a:r>
              <a:rPr lang="en-US" dirty="0"/>
              <a:t>nature of Belisarius’ service to the </a:t>
            </a:r>
            <a:r>
              <a:rPr lang="en-US" dirty="0" smtClean="0"/>
              <a:t>empire. </a:t>
            </a:r>
            <a:endParaRPr lang="en-US" dirty="0"/>
          </a:p>
          <a:p>
            <a:pPr marL="450850" lvl="1" indent="0">
              <a:buNone/>
            </a:pPr>
            <a:r>
              <a:rPr lang="en-US" dirty="0" smtClean="0"/>
              <a:t>his </a:t>
            </a:r>
            <a:r>
              <a:rPr lang="en-US" dirty="0"/>
              <a:t>contributions to the wise of arrangement of the </a:t>
            </a:r>
            <a:r>
              <a:rPr lang="en-US" dirty="0" smtClean="0"/>
              <a:t>war.</a:t>
            </a:r>
          </a:p>
          <a:p>
            <a:pPr marL="450850" lvl="1" indent="0">
              <a:buNone/>
            </a:pPr>
            <a:r>
              <a:rPr lang="en-US" dirty="0" smtClean="0"/>
              <a:t>extraordinary </a:t>
            </a:r>
            <a:r>
              <a:rPr lang="en-US" dirty="0"/>
              <a:t>personalities and bearings he had and the tenets he held throughout his whole period of life. </a:t>
            </a:r>
          </a:p>
        </p:txBody>
      </p:sp>
    </p:spTree>
    <p:extLst>
      <p:ext uri="{BB962C8B-B14F-4D97-AF65-F5344CB8AC3E}">
        <p14:creationId xmlns:p14="http://schemas.microsoft.com/office/powerpoint/2010/main" val="2320930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200" dirty="0"/>
              <a:t>Belisarius, who was an expert in battles and a representative of virtues, stood behind Justin to help achieve the splendid reunion of the Roman Empire and also the historical position himself.</a:t>
            </a:r>
            <a:endParaRPr lang="zh-CN" altLang="en-US" sz="3200" dirty="0"/>
          </a:p>
          <a:p>
            <a:endParaRPr lang="en-US" sz="3200" dirty="0"/>
          </a:p>
        </p:txBody>
      </p:sp>
    </p:spTree>
    <p:extLst>
      <p:ext uri="{BB962C8B-B14F-4D97-AF65-F5344CB8AC3E}">
        <p14:creationId xmlns:p14="http://schemas.microsoft.com/office/powerpoint/2010/main" val="24708911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Belisarius, byzantine general (ca.505-565)</a:t>
            </a:r>
            <a:endParaRPr lang="en-US" sz="2800" dirty="0"/>
          </a:p>
        </p:txBody>
      </p:sp>
      <p:sp>
        <p:nvSpPr>
          <p:cNvPr id="3" name="Content Placeholder 2"/>
          <p:cNvSpPr>
            <a:spLocks noGrp="1"/>
          </p:cNvSpPr>
          <p:nvPr>
            <p:ph idx="1"/>
          </p:nvPr>
        </p:nvSpPr>
        <p:spPr/>
        <p:txBody>
          <a:bodyPr>
            <a:normAutofit/>
          </a:bodyPr>
          <a:lstStyle/>
          <a:p>
            <a:r>
              <a:rPr lang="en-US" dirty="0" smtClean="0"/>
              <a:t>Flavius Belisarius is a general of the Byzantine Empire who first appeared as a bodyguard of Justinian I in history.</a:t>
            </a:r>
          </a:p>
          <a:p>
            <a:r>
              <a:rPr lang="en-US" dirty="0" smtClean="0"/>
              <a:t>In </a:t>
            </a:r>
            <a:r>
              <a:rPr lang="en-US" i="1" dirty="0" smtClean="0"/>
              <a:t>The </a:t>
            </a:r>
            <a:r>
              <a:rPr lang="en-US" i="1" dirty="0"/>
              <a:t>Life of </a:t>
            </a:r>
            <a:r>
              <a:rPr lang="en-US" i="1" dirty="0" err="1"/>
              <a:t>Belavius</a:t>
            </a:r>
            <a:r>
              <a:rPr lang="en-US" i="1" dirty="0"/>
              <a:t> </a:t>
            </a:r>
            <a:r>
              <a:rPr lang="en-US" dirty="0"/>
              <a:t>(1829) by Lord </a:t>
            </a:r>
            <a:r>
              <a:rPr lang="en-US" dirty="0" smtClean="0"/>
              <a:t>Mahon, who writes about Belisarius’ s early life: </a:t>
            </a:r>
            <a:endParaRPr lang="en-US" dirty="0"/>
          </a:p>
          <a:p>
            <a:pPr marL="450850" lvl="1" indent="0">
              <a:buNone/>
            </a:pPr>
            <a:r>
              <a:rPr lang="en-US" dirty="0"/>
              <a:t> </a:t>
            </a:r>
            <a:r>
              <a:rPr lang="en-US" dirty="0" smtClean="0"/>
              <a:t>“Belisarius was </a:t>
            </a:r>
            <a:r>
              <a:rPr lang="en-US" dirty="0"/>
              <a:t>born at Germania, on the </a:t>
            </a:r>
            <a:r>
              <a:rPr lang="en-US" dirty="0" smtClean="0"/>
              <a:t>confines </a:t>
            </a:r>
            <a:r>
              <a:rPr lang="en-US" dirty="0"/>
              <a:t>of Thrace and </a:t>
            </a:r>
            <a:r>
              <a:rPr lang="en-US" dirty="0" smtClean="0"/>
              <a:t>Illyria. The </a:t>
            </a:r>
            <a:r>
              <a:rPr lang="en-US" dirty="0"/>
              <a:t>exact age of Belisarius is not recorded; H</a:t>
            </a:r>
            <a:r>
              <a:rPr lang="en-US" dirty="0" smtClean="0"/>
              <a:t>is </a:t>
            </a:r>
            <a:r>
              <a:rPr lang="en-US" dirty="0"/>
              <a:t>first </a:t>
            </a:r>
            <a:r>
              <a:rPr lang="en-US" dirty="0" smtClean="0"/>
              <a:t>military enterprise</a:t>
            </a:r>
            <a:r>
              <a:rPr lang="en-US" dirty="0"/>
              <a:t> </a:t>
            </a:r>
            <a:r>
              <a:rPr lang="en-US" dirty="0" smtClean="0"/>
              <a:t>took </a:t>
            </a:r>
            <a:r>
              <a:rPr lang="en-US" dirty="0"/>
              <a:t>place about two years before the accession of </a:t>
            </a:r>
            <a:r>
              <a:rPr lang="en-US" dirty="0" smtClean="0"/>
              <a:t>Justinian.”</a:t>
            </a:r>
            <a:endParaRPr lang="en-US" dirty="0"/>
          </a:p>
        </p:txBody>
      </p:sp>
    </p:spTree>
    <p:extLst>
      <p:ext uri="{BB962C8B-B14F-4D97-AF65-F5344CB8AC3E}">
        <p14:creationId xmlns:p14="http://schemas.microsoft.com/office/powerpoint/2010/main" val="29668528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life contributed to wars</a:t>
            </a:r>
            <a:endParaRPr lang="en-US" dirty="0"/>
          </a:p>
        </p:txBody>
      </p:sp>
      <p:sp>
        <p:nvSpPr>
          <p:cNvPr id="3" name="Content Placeholder 2"/>
          <p:cNvSpPr>
            <a:spLocks noGrp="1"/>
          </p:cNvSpPr>
          <p:nvPr>
            <p:ph idx="1"/>
          </p:nvPr>
        </p:nvSpPr>
        <p:spPr/>
        <p:txBody>
          <a:bodyPr/>
          <a:lstStyle/>
          <a:p>
            <a:r>
              <a:rPr lang="en-US" dirty="0"/>
              <a:t>The Emperor he served for, Justinian, who was one of the stars in the long history of the Roman Empire, was most famous for his wars of </a:t>
            </a:r>
            <a:r>
              <a:rPr lang="en-US" dirty="0" err="1"/>
              <a:t>reconquest</a:t>
            </a:r>
            <a:r>
              <a:rPr lang="en-US" dirty="0"/>
              <a:t> in </a:t>
            </a:r>
            <a:r>
              <a:rPr lang="en-US" dirty="0">
                <a:solidFill>
                  <a:srgbClr val="FF0000"/>
                </a:solidFill>
              </a:rPr>
              <a:t>Italy, North Africa, and parts of Spain long lost to barbarians. </a:t>
            </a:r>
            <a:r>
              <a:rPr lang="en-US" dirty="0"/>
              <a:t>His war map was splendid, including both the East and West Roman Empire, which had been divided apart into two halves since the time of Diocletian in the third century A.D. It was “a grandiose scheme of imperial recovery envisaged by Justinian</a:t>
            </a:r>
            <a:r>
              <a:rPr lang="en-US" dirty="0" smtClean="0"/>
              <a:t>” (Procopius</a:t>
            </a:r>
            <a:r>
              <a:rPr lang="en-US" dirty="0"/>
              <a:t>)</a:t>
            </a:r>
            <a:r>
              <a:rPr lang="en-US" dirty="0" smtClean="0"/>
              <a:t> </a:t>
            </a:r>
            <a:r>
              <a:rPr lang="en-US" dirty="0"/>
              <a:t>Then the mission of the endless war went to Belisarius. </a:t>
            </a:r>
            <a:endParaRPr lang="zh-CN" altLang="en-US" dirty="0"/>
          </a:p>
        </p:txBody>
      </p:sp>
    </p:spTree>
    <p:extLst>
      <p:ext uri="{BB962C8B-B14F-4D97-AF65-F5344CB8AC3E}">
        <p14:creationId xmlns:p14="http://schemas.microsoft.com/office/powerpoint/2010/main" val="1825628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of the wars</a:t>
            </a:r>
            <a:br>
              <a:rPr lang="en-US" dirty="0" smtClean="0"/>
            </a:br>
            <a:r>
              <a:rPr lang="en-US" sz="2400" dirty="0" smtClean="0"/>
              <a:t>highlights</a:t>
            </a:r>
            <a:br>
              <a:rPr lang="en-US" sz="2400" dirty="0" smtClean="0"/>
            </a:br>
            <a:r>
              <a:rPr lang="en-US" sz="2400" dirty="0" smtClean="0"/>
              <a:t>and triumphs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Battle </a:t>
            </a:r>
            <a:r>
              <a:rPr lang="en-US" dirty="0"/>
              <a:t>in </a:t>
            </a:r>
            <a:r>
              <a:rPr lang="en-US" dirty="0" err="1"/>
              <a:t>Dara</a:t>
            </a:r>
            <a:r>
              <a:rPr lang="en-US" dirty="0"/>
              <a:t>( 530) against Persians</a:t>
            </a:r>
            <a:r>
              <a:rPr lang="en-US" dirty="0" smtClean="0"/>
              <a:t>.  </a:t>
            </a:r>
          </a:p>
          <a:p>
            <a:r>
              <a:rPr lang="en-US" dirty="0" smtClean="0"/>
              <a:t>Battle in Carthage (533) against vandals. </a:t>
            </a:r>
          </a:p>
          <a:p>
            <a:r>
              <a:rPr lang="en-US" dirty="0" smtClean="0"/>
              <a:t>Wars in Italy(535) fight the Goths and defend Rome.</a:t>
            </a:r>
            <a:endParaRPr lang="en-US" dirty="0"/>
          </a:p>
          <a:p>
            <a:pPr marL="450850" lvl="1" indent="0">
              <a:buNone/>
            </a:pPr>
            <a:r>
              <a:rPr lang="en-US" dirty="0" smtClean="0">
                <a:solidFill>
                  <a:srgbClr val="FF0000"/>
                </a:solidFill>
              </a:rPr>
              <a:t>first </a:t>
            </a:r>
            <a:r>
              <a:rPr lang="en-US" dirty="0">
                <a:solidFill>
                  <a:srgbClr val="FF0000"/>
                </a:solidFill>
              </a:rPr>
              <a:t>invaded Sicily and then moved on to Naples. </a:t>
            </a:r>
            <a:r>
              <a:rPr lang="en-US" dirty="0" smtClean="0">
                <a:solidFill>
                  <a:srgbClr val="FF0000"/>
                </a:solidFill>
              </a:rPr>
              <a:t>Finally </a:t>
            </a:r>
            <a:r>
              <a:rPr lang="en-US" dirty="0">
                <a:solidFill>
                  <a:srgbClr val="FF0000"/>
                </a:solidFill>
              </a:rPr>
              <a:t>reached Rome, defeated the Vandals at </a:t>
            </a:r>
            <a:r>
              <a:rPr lang="en-US" dirty="0" smtClean="0">
                <a:solidFill>
                  <a:srgbClr val="FF0000"/>
                </a:solidFill>
              </a:rPr>
              <a:t>Ravenna.</a:t>
            </a:r>
            <a:endParaRPr lang="en-US" dirty="0">
              <a:solidFill>
                <a:srgbClr val="FF0000"/>
              </a:solidFill>
            </a:endParaRPr>
          </a:p>
          <a:p>
            <a:r>
              <a:rPr lang="en-US" dirty="0"/>
              <a:t>S</a:t>
            </a:r>
            <a:r>
              <a:rPr lang="en-US" dirty="0" smtClean="0"/>
              <a:t>uccessfully </a:t>
            </a:r>
            <a:r>
              <a:rPr lang="en-US" dirty="0"/>
              <a:t>repelled the attempted </a:t>
            </a:r>
            <a:r>
              <a:rPr lang="en-US" dirty="0" smtClean="0"/>
              <a:t>invasion of </a:t>
            </a:r>
            <a:r>
              <a:rPr lang="en-US" dirty="0" err="1" smtClean="0"/>
              <a:t>Bulgars</a:t>
            </a:r>
            <a:r>
              <a:rPr lang="en-US" dirty="0" smtClean="0"/>
              <a:t> who advanced to the walls of Constantinople.(559).</a:t>
            </a:r>
            <a:endParaRPr lang="en-US" dirty="0"/>
          </a:p>
          <a:p>
            <a:endParaRPr lang="en-US" dirty="0" smtClean="0"/>
          </a:p>
        </p:txBody>
      </p:sp>
    </p:spTree>
    <p:extLst>
      <p:ext uri="{BB962C8B-B14F-4D97-AF65-F5344CB8AC3E}">
        <p14:creationId xmlns:p14="http://schemas.microsoft.com/office/powerpoint/2010/main" val="1850024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Dara</a:t>
            </a:r>
            <a:endParaRPr lang="en-US" dirty="0"/>
          </a:p>
        </p:txBody>
      </p:sp>
      <p:sp>
        <p:nvSpPr>
          <p:cNvPr id="3" name="Content Placeholder 2"/>
          <p:cNvSpPr>
            <a:spLocks noGrp="1"/>
          </p:cNvSpPr>
          <p:nvPr>
            <p:ph idx="1"/>
          </p:nvPr>
        </p:nvSpPr>
        <p:spPr/>
        <p:txBody>
          <a:bodyPr/>
          <a:lstStyle/>
          <a:p>
            <a:r>
              <a:rPr lang="en-US" dirty="0" smtClean="0"/>
              <a:t>Concluded into three phrases : Initial </a:t>
            </a:r>
            <a:r>
              <a:rPr lang="en-US" dirty="0"/>
              <a:t>formations and first Persian attack, Persian right wing </a:t>
            </a:r>
            <a:r>
              <a:rPr lang="en-US" dirty="0" smtClean="0"/>
              <a:t>attack </a:t>
            </a:r>
            <a:r>
              <a:rPr lang="en-US" dirty="0"/>
              <a:t>and Persian left wing </a:t>
            </a:r>
            <a:r>
              <a:rPr lang="en-US" dirty="0" smtClean="0"/>
              <a:t>attack. </a:t>
            </a:r>
            <a:r>
              <a:rPr lang="zh-CN" altLang="en-US" dirty="0" smtClean="0"/>
              <a:t> </a:t>
            </a:r>
            <a:endParaRPr lang="en-US" altLang="zh-CN" dirty="0" smtClean="0"/>
          </a:p>
          <a:p>
            <a:r>
              <a:rPr lang="en-US" dirty="0" smtClean="0"/>
              <a:t>Strategies ( represent Roman tradition of military excellence) : preparation of the battlefield; observation; psychological operations.</a:t>
            </a:r>
          </a:p>
          <a:p>
            <a:endParaRPr lang="en-US" dirty="0" smtClean="0"/>
          </a:p>
          <a:p>
            <a:endParaRPr lang="en-US" dirty="0"/>
          </a:p>
        </p:txBody>
      </p:sp>
    </p:spTree>
    <p:extLst>
      <p:ext uri="{BB962C8B-B14F-4D97-AF65-F5344CB8AC3E}">
        <p14:creationId xmlns:p14="http://schemas.microsoft.com/office/powerpoint/2010/main" val="3154225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tle_of_Dara-battleplan.png"/>
          <p:cNvPicPr>
            <a:picLocks noGrp="1" noChangeAspect="1"/>
          </p:cNvPicPr>
          <p:nvPr>
            <p:ph idx="1"/>
          </p:nvPr>
        </p:nvPicPr>
        <p:blipFill>
          <a:blip r:embed="rId2">
            <a:extLst>
              <a:ext uri="{28A0092B-C50C-407E-A947-70E740481C1C}">
                <a14:useLocalDpi xmlns:a14="http://schemas.microsoft.com/office/drawing/2010/main" val="0"/>
              </a:ext>
            </a:extLst>
          </a:blip>
          <a:srcRect l="-8770" r="-8770"/>
          <a:stretch>
            <a:fillRect/>
          </a:stretch>
        </p:blipFill>
        <p:spPr>
          <a:xfrm>
            <a:off x="335170" y="716029"/>
            <a:ext cx="8473844" cy="5525577"/>
          </a:xfrm>
        </p:spPr>
      </p:pic>
    </p:spTree>
    <p:extLst>
      <p:ext uri="{BB962C8B-B14F-4D97-AF65-F5344CB8AC3E}">
        <p14:creationId xmlns:p14="http://schemas.microsoft.com/office/powerpoint/2010/main" val="4258095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Historical significance:</a:t>
            </a:r>
          </a:p>
          <a:p>
            <a:pPr marL="450850" lvl="1" indent="0">
              <a:buNone/>
            </a:pPr>
            <a:r>
              <a:rPr lang="en-US" dirty="0" smtClean="0"/>
              <a:t>It </a:t>
            </a:r>
            <a:r>
              <a:rPr lang="en-US" dirty="0"/>
              <a:t>“substantially weakened Persia’s westernmost army, halting Persian efforts to mount an overwhelming offense across the eastern boundary of the Byzantine Empire and leaving Persia’s western border region vulnerable to seizure</a:t>
            </a:r>
            <a:r>
              <a:rPr lang="en-US" dirty="0" smtClean="0"/>
              <a:t>. Persia </a:t>
            </a:r>
            <a:r>
              <a:rPr lang="en-US" dirty="0"/>
              <a:t>was therefore forced to negotiate terms for an enduring peace, and the Byzantine Empire’s integrity was preserved</a:t>
            </a:r>
            <a:r>
              <a:rPr lang="en-US" dirty="0" smtClean="0"/>
              <a:t>.”</a:t>
            </a:r>
          </a:p>
          <a:p>
            <a:pPr marL="450850" lvl="1" indent="0" algn="r">
              <a:buNone/>
            </a:pPr>
            <a:r>
              <a:rPr lang="en-US" dirty="0" smtClean="0"/>
              <a:t>The byzantine wars, John </a:t>
            </a:r>
            <a:r>
              <a:rPr lang="en-US" dirty="0" err="1" smtClean="0"/>
              <a:t>Haldon</a:t>
            </a:r>
            <a:endParaRPr lang="en-US" dirty="0"/>
          </a:p>
        </p:txBody>
      </p:sp>
    </p:spTree>
    <p:extLst>
      <p:ext uri="{BB962C8B-B14F-4D97-AF65-F5344CB8AC3E}">
        <p14:creationId xmlns:p14="http://schemas.microsoft.com/office/powerpoint/2010/main" val="3107271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Carthage 533</a:t>
            </a:r>
            <a:endParaRPr lang="en-US" dirty="0"/>
          </a:p>
        </p:txBody>
      </p:sp>
      <p:sp>
        <p:nvSpPr>
          <p:cNvPr id="3" name="Content Placeholder 2"/>
          <p:cNvSpPr>
            <a:spLocks noGrp="1"/>
          </p:cNvSpPr>
          <p:nvPr>
            <p:ph idx="1"/>
          </p:nvPr>
        </p:nvSpPr>
        <p:spPr/>
        <p:txBody>
          <a:bodyPr/>
          <a:lstStyle/>
          <a:p>
            <a:r>
              <a:rPr lang="en-US" dirty="0" smtClean="0"/>
              <a:t>At </a:t>
            </a:r>
            <a:r>
              <a:rPr lang="en-US" dirty="0"/>
              <a:t>Carthage on 14 September 533, Belisarius faced a Vandal army of some 160,000 men; </a:t>
            </a:r>
            <a:r>
              <a:rPr lang="en-US" dirty="0" smtClean="0"/>
              <a:t>“historians </a:t>
            </a:r>
            <a:r>
              <a:rPr lang="en-US" dirty="0"/>
              <a:t>agree that the Byzantine forces were far inferior in numbers</a:t>
            </a:r>
            <a:r>
              <a:rPr lang="en-US" dirty="0" smtClean="0"/>
              <a:t>.”( Grossman) </a:t>
            </a:r>
            <a:r>
              <a:rPr lang="en-US" dirty="0"/>
              <a:t>The </a:t>
            </a:r>
            <a:r>
              <a:rPr lang="en-US" dirty="0" smtClean="0"/>
              <a:t>Vandals</a:t>
            </a:r>
            <a:r>
              <a:rPr lang="en-US" dirty="0"/>
              <a:t> </a:t>
            </a:r>
            <a:r>
              <a:rPr lang="en-US" dirty="0" smtClean="0"/>
              <a:t>under </a:t>
            </a:r>
            <a:r>
              <a:rPr lang="en-US" dirty="0" err="1" smtClean="0"/>
              <a:t>Gelimer</a:t>
            </a:r>
            <a:r>
              <a:rPr lang="en-US" dirty="0" smtClean="0"/>
              <a:t> divided </a:t>
            </a:r>
            <a:r>
              <a:rPr lang="en-US" dirty="0"/>
              <a:t>into three wings and </a:t>
            </a:r>
            <a:r>
              <a:rPr lang="en-US" dirty="0" smtClean="0"/>
              <a:t> </a:t>
            </a:r>
            <a:r>
              <a:rPr lang="en-US" dirty="0"/>
              <a:t>attacked the main Byzantine army. </a:t>
            </a:r>
            <a:endParaRPr lang="en-US" dirty="0" smtClean="0"/>
          </a:p>
          <a:p>
            <a:r>
              <a:rPr lang="en-US" dirty="0" smtClean="0"/>
              <a:t>Belisarius </a:t>
            </a:r>
            <a:r>
              <a:rPr lang="en-US" dirty="0"/>
              <a:t>used </a:t>
            </a:r>
            <a:r>
              <a:rPr lang="en-US" dirty="0" smtClean="0"/>
              <a:t>the best moment </a:t>
            </a:r>
            <a:r>
              <a:rPr lang="en-US" dirty="0"/>
              <a:t>to launch an assault on </a:t>
            </a:r>
            <a:r>
              <a:rPr lang="en-US" dirty="0" err="1"/>
              <a:t>Gelimer</a:t>
            </a:r>
            <a:r>
              <a:rPr lang="en-US" dirty="0"/>
              <a:t> and forced the Vandals to flee, resulting in Carthage’s surrender. He took </a:t>
            </a:r>
            <a:r>
              <a:rPr lang="en-US" dirty="0" err="1"/>
              <a:t>Gelimer</a:t>
            </a:r>
            <a:r>
              <a:rPr lang="en-US" dirty="0"/>
              <a:t> as his prisoner and returned to Byzantium in triumph. </a:t>
            </a:r>
          </a:p>
          <a:p>
            <a:endParaRPr lang="en-US" dirty="0"/>
          </a:p>
        </p:txBody>
      </p:sp>
    </p:spTree>
    <p:extLst>
      <p:ext uri="{BB962C8B-B14F-4D97-AF65-F5344CB8AC3E}">
        <p14:creationId xmlns:p14="http://schemas.microsoft.com/office/powerpoint/2010/main" val="4161700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reputation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man with talents and achievements and also had an ideal appearance easily became the public </a:t>
            </a:r>
            <a:r>
              <a:rPr lang="en-US" dirty="0" smtClean="0"/>
              <a:t>hero:</a:t>
            </a:r>
          </a:p>
          <a:p>
            <a:r>
              <a:rPr lang="en-US" dirty="0" smtClean="0"/>
              <a:t>“The Byzantines loved to see Belisarius going from his house to the square everyday, or returning to it – no one could get enough of the sight of him.” (Procopius) </a:t>
            </a:r>
          </a:p>
          <a:p>
            <a:r>
              <a:rPr lang="en-US" dirty="0" smtClean="0"/>
              <a:t>“</a:t>
            </a:r>
            <a:r>
              <a:rPr lang="en-US" dirty="0"/>
              <a:t>always accompanied by a throng of Vandals and Goths and Moors.”(</a:t>
            </a:r>
            <a:r>
              <a:rPr lang="en-US" dirty="0" smtClean="0"/>
              <a:t>Procopius</a:t>
            </a:r>
            <a:r>
              <a:rPr lang="en-US" dirty="0"/>
              <a:t>)</a:t>
            </a:r>
            <a:endParaRPr lang="en-US" dirty="0" smtClean="0"/>
          </a:p>
          <a:p>
            <a:r>
              <a:rPr lang="en-US" dirty="0" smtClean="0"/>
              <a:t>he </a:t>
            </a:r>
            <a:r>
              <a:rPr lang="en-US" dirty="0"/>
              <a:t>was well built and he was tall and handsome just like an inborn hero. Also, he was affable and easily accessible to anyone he met</a:t>
            </a:r>
            <a:r>
              <a:rPr lang="en-US" dirty="0" smtClean="0"/>
              <a:t>. </a:t>
            </a:r>
          </a:p>
          <a:p>
            <a:r>
              <a:rPr lang="en-US" dirty="0" smtClean="0"/>
              <a:t>an upright man. “ He was remarkable for his sobriety - he would never touch any woman but his wedded wife.” and “no one ever saw Belisarius drunk”(Procopius). </a:t>
            </a:r>
            <a:endParaRPr lang="en-US" dirty="0"/>
          </a:p>
        </p:txBody>
      </p:sp>
    </p:spTree>
    <p:extLst>
      <p:ext uri="{BB962C8B-B14F-4D97-AF65-F5344CB8AC3E}">
        <p14:creationId xmlns:p14="http://schemas.microsoft.com/office/powerpoint/2010/main" val="7681735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218</TotalTime>
  <Words>927</Words>
  <Application>Microsoft Macintosh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Inkwell</vt:lpstr>
      <vt:lpstr>Belisarius</vt:lpstr>
      <vt:lpstr>Belisarius, byzantine general (ca.505-565)</vt:lpstr>
      <vt:lpstr>A life contributed to wars</vt:lpstr>
      <vt:lpstr>The path of the wars highlights and triumphs</vt:lpstr>
      <vt:lpstr>Battle of Dara</vt:lpstr>
      <vt:lpstr>PowerPoint Presentation</vt:lpstr>
      <vt:lpstr>PowerPoint Presentation</vt:lpstr>
      <vt:lpstr>Carthage 533</vt:lpstr>
      <vt:lpstr>Good reputation</vt:lpstr>
      <vt:lpstr>PowerPoint Presentation</vt:lpstr>
      <vt:lpstr>PowerPoint Presentation</vt:lpstr>
      <vt:lpstr>Belisarius and Justinian</vt:lpstr>
      <vt:lpstr>PowerPoint Presentation</vt:lpstr>
      <vt:lpstr>PowerPoint Presentation</vt:lpstr>
      <vt:lpstr>PowerPoint Presentation</vt:lpstr>
      <vt:lpstr>The conclusion of Belisarius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Belisarius</dc:title>
  <dc:creator>lynn Lorraine</dc:creator>
  <cp:lastModifiedBy>lynn Lorraine</cp:lastModifiedBy>
  <cp:revision>17</cp:revision>
  <dcterms:created xsi:type="dcterms:W3CDTF">2012-12-07T01:29:17Z</dcterms:created>
  <dcterms:modified xsi:type="dcterms:W3CDTF">2012-12-07T05:14:36Z</dcterms:modified>
</cp:coreProperties>
</file>